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8"/>
  </p:handoutMasterIdLst>
  <p:sldIdLst>
    <p:sldId id="257" r:id="rId2"/>
    <p:sldId id="269" r:id="rId3"/>
    <p:sldId id="266" r:id="rId4"/>
    <p:sldId id="274" r:id="rId5"/>
    <p:sldId id="270" r:id="rId6"/>
    <p:sldId id="296" r:id="rId7"/>
    <p:sldId id="297" r:id="rId8"/>
    <p:sldId id="272" r:id="rId9"/>
    <p:sldId id="298" r:id="rId10"/>
    <p:sldId id="303" r:id="rId11"/>
    <p:sldId id="271" r:id="rId12"/>
    <p:sldId id="283" r:id="rId13"/>
    <p:sldId id="285" r:id="rId14"/>
    <p:sldId id="273" r:id="rId15"/>
    <p:sldId id="293" r:id="rId16"/>
    <p:sldId id="290" r:id="rId17"/>
    <p:sldId id="300" r:id="rId18"/>
    <p:sldId id="301" r:id="rId19"/>
    <p:sldId id="302" r:id="rId20"/>
    <p:sldId id="278" r:id="rId21"/>
    <p:sldId id="280" r:id="rId22"/>
    <p:sldId id="279" r:id="rId23"/>
    <p:sldId id="292" r:id="rId24"/>
    <p:sldId id="295" r:id="rId25"/>
    <p:sldId id="304" r:id="rId26"/>
    <p:sldId id="284" r:id="rId2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0" autoAdjust="0"/>
    <p:restoredTop sz="96395" autoAdjust="0"/>
  </p:normalViewPr>
  <p:slideViewPr>
    <p:cSldViewPr snapToGrid="0">
      <p:cViewPr varScale="1">
        <p:scale>
          <a:sx n="111" d="100"/>
          <a:sy n="111" d="100"/>
        </p:scale>
        <p:origin x="384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0500793-6CB0-46F6-B667-673B69FC81A1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6981661-3AEA-4F4F-B65E-5BE34C396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69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91DA-8A8F-4A43-942E-FA2BA424BCB2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1E0D7C36-4BF5-44E0-BC32-92DF89446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084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91DA-8A8F-4A43-942E-FA2BA424BCB2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D7C36-4BF5-44E0-BC32-92DF89446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34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91DA-8A8F-4A43-942E-FA2BA424BCB2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D7C36-4BF5-44E0-BC32-92DF89446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018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91DA-8A8F-4A43-942E-FA2BA424BCB2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D7C36-4BF5-44E0-BC32-92DF89446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66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8D3F91DA-8A8F-4A43-942E-FA2BA424BCB2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1E0D7C36-4BF5-44E0-BC32-92DF89446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1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91DA-8A8F-4A43-942E-FA2BA424BCB2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D7C36-4BF5-44E0-BC32-92DF89446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74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91DA-8A8F-4A43-942E-FA2BA424BCB2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D7C36-4BF5-44E0-BC32-92DF89446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286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91DA-8A8F-4A43-942E-FA2BA424BCB2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D7C36-4BF5-44E0-BC32-92DF89446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93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91DA-8A8F-4A43-942E-FA2BA424BCB2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D7C36-4BF5-44E0-BC32-92DF89446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28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91DA-8A8F-4A43-942E-FA2BA424BCB2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D7C36-4BF5-44E0-BC32-92DF89446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068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91DA-8A8F-4A43-942E-FA2BA424BCB2}" type="datetimeFigureOut">
              <a:rPr lang="en-US" smtClean="0"/>
              <a:t>8/9/2022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D7C36-4BF5-44E0-BC32-92DF89446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11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D3F91DA-8A8F-4A43-942E-FA2BA424BCB2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1E0D7C36-4BF5-44E0-BC32-92DF89446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774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heather.bisson@saladoisd.org" TargetMode="External"/><Relationship Id="rId2" Type="http://schemas.openxmlformats.org/officeDocument/2006/relationships/hyperlink" Target="mailto:Linsey.balmos@saladoisd.or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341" y="370703"/>
            <a:ext cx="9144000" cy="6301946"/>
          </a:xfrm>
        </p:spPr>
        <p:txBody>
          <a:bodyPr>
            <a:noAutofit/>
          </a:bodyPr>
          <a:lstStyle/>
          <a:p>
            <a:r>
              <a:rPr lang="en-US" sz="15000" dirty="0" smtClean="0">
                <a:solidFill>
                  <a:srgbClr val="FF0000"/>
                </a:solidFill>
              </a:rPr>
              <a:t>Welcome SHS Class of 2026</a:t>
            </a:r>
            <a:endParaRPr lang="en-US" sz="1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94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2444" y="2182803"/>
            <a:ext cx="10058400" cy="160934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FYI: Important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If your student does not return their four year plan, we will choose their classes for them!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677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807" y="0"/>
            <a:ext cx="6753225" cy="695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7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7641" y="161324"/>
            <a:ext cx="11210925" cy="1355715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+mn-lt"/>
              </a:rPr>
              <a:t>Selecting Courses for 9</a:t>
            </a:r>
            <a:r>
              <a:rPr lang="en-US" sz="4800" baseline="30000" dirty="0" smtClean="0">
                <a:solidFill>
                  <a:srgbClr val="FF0000"/>
                </a:solidFill>
                <a:latin typeface="+mn-lt"/>
              </a:rPr>
              <a:t>th</a:t>
            </a:r>
            <a:r>
              <a:rPr lang="en-US" sz="4800" dirty="0" smtClean="0">
                <a:solidFill>
                  <a:srgbClr val="FF0000"/>
                </a:solidFill>
                <a:latin typeface="+mn-lt"/>
              </a:rPr>
              <a:t> grade</a:t>
            </a:r>
            <a:endParaRPr lang="en-US" sz="4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36584" y="1517039"/>
            <a:ext cx="9411525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dirty="0" smtClean="0">
                <a:cs typeface="Times New Roman" panose="02020603050405020304" pitchFamily="18" charset="0"/>
              </a:rPr>
              <a:t>ENGLISH: </a:t>
            </a:r>
            <a:r>
              <a:rPr lang="en-US" sz="2300" dirty="0" smtClean="0">
                <a:cs typeface="Times New Roman" panose="02020603050405020304" pitchFamily="18" charset="0"/>
              </a:rPr>
              <a:t>English 1 or Honors English 1 (Summer Reading Requirement)</a:t>
            </a:r>
          </a:p>
          <a:p>
            <a:r>
              <a:rPr lang="en-US" sz="2300" b="1" dirty="0" smtClean="0">
                <a:cs typeface="Times New Roman" panose="02020603050405020304" pitchFamily="18" charset="0"/>
              </a:rPr>
              <a:t>MATH: </a:t>
            </a:r>
            <a:r>
              <a:rPr lang="en-US" sz="2300" dirty="0" smtClean="0">
                <a:cs typeface="Times New Roman" panose="02020603050405020304" pitchFamily="18" charset="0"/>
              </a:rPr>
              <a:t>Algebra 1, Honors Algebra 1, Geometry or Honors Geometry</a:t>
            </a:r>
          </a:p>
          <a:p>
            <a:r>
              <a:rPr lang="en-US" sz="2300" b="1" dirty="0" smtClean="0">
                <a:cs typeface="Times New Roman" panose="02020603050405020304" pitchFamily="18" charset="0"/>
              </a:rPr>
              <a:t>SCIENCE: </a:t>
            </a:r>
            <a:r>
              <a:rPr lang="en-US" sz="2300" dirty="0" smtClean="0">
                <a:cs typeface="Times New Roman" panose="02020603050405020304" pitchFamily="18" charset="0"/>
              </a:rPr>
              <a:t>Biology or Honors Biology</a:t>
            </a:r>
          </a:p>
          <a:p>
            <a:r>
              <a:rPr lang="en-US" sz="2300" b="1" dirty="0" smtClean="0">
                <a:cs typeface="Times New Roman" panose="02020603050405020304" pitchFamily="18" charset="0"/>
              </a:rPr>
              <a:t>SOCIAL STUDIES: </a:t>
            </a:r>
            <a:r>
              <a:rPr lang="en-US" sz="2300" dirty="0" smtClean="0">
                <a:cs typeface="Times New Roman" panose="02020603050405020304" pitchFamily="18" charset="0"/>
              </a:rPr>
              <a:t>World Geo or Honors World Geo</a:t>
            </a:r>
          </a:p>
          <a:p>
            <a:r>
              <a:rPr lang="en-US" sz="2300" b="1" dirty="0" smtClean="0">
                <a:cs typeface="Times New Roman" panose="02020603050405020304" pitchFamily="18" charset="0"/>
              </a:rPr>
              <a:t>FOREIGN LANGUAGE: </a:t>
            </a:r>
            <a:r>
              <a:rPr lang="en-US" sz="2300" dirty="0" smtClean="0">
                <a:cs typeface="Times New Roman" panose="02020603050405020304" pitchFamily="18" charset="0"/>
              </a:rPr>
              <a:t>Spanish 1, Spanish II, or Honors Spanish 2</a:t>
            </a:r>
          </a:p>
          <a:p>
            <a:r>
              <a:rPr lang="en-US" sz="2300" b="1" dirty="0" smtClean="0">
                <a:cs typeface="Times New Roman" panose="02020603050405020304" pitchFamily="18" charset="0"/>
              </a:rPr>
              <a:t>PE or Athletics: </a:t>
            </a:r>
            <a:r>
              <a:rPr lang="en-US" sz="2300" dirty="0" smtClean="0">
                <a:cs typeface="Times New Roman" panose="02020603050405020304" pitchFamily="18" charset="0"/>
              </a:rPr>
              <a:t>Must be in a team sport for Athletics</a:t>
            </a:r>
          </a:p>
          <a:p>
            <a:r>
              <a:rPr lang="en-US" sz="2300" b="1" dirty="0" smtClean="0">
                <a:cs typeface="Times New Roman" panose="02020603050405020304" pitchFamily="18" charset="0"/>
              </a:rPr>
              <a:t>Speech/Health or Technology Credit</a:t>
            </a:r>
          </a:p>
          <a:p>
            <a:r>
              <a:rPr lang="en-US" sz="2300" b="1" dirty="0" smtClean="0">
                <a:cs typeface="Times New Roman" panose="02020603050405020304" pitchFamily="18" charset="0"/>
              </a:rPr>
              <a:t>Fine Arts</a:t>
            </a:r>
          </a:p>
          <a:p>
            <a:r>
              <a:rPr lang="en-US" sz="2300" b="1" dirty="0" smtClean="0">
                <a:cs typeface="Times New Roman" panose="02020603050405020304" pitchFamily="18" charset="0"/>
              </a:rPr>
              <a:t>Endorsement Elective(s)</a:t>
            </a:r>
          </a:p>
          <a:p>
            <a:r>
              <a:rPr lang="en-US" sz="2300" b="1" dirty="0" smtClean="0">
                <a:cs typeface="Times New Roman" panose="02020603050405020304" pitchFamily="18" charset="0"/>
              </a:rPr>
              <a:t>Study Hall</a:t>
            </a:r>
          </a:p>
          <a:p>
            <a:r>
              <a:rPr lang="en-US" sz="2300" b="1" dirty="0" smtClean="0">
                <a:cs typeface="Times New Roman" panose="02020603050405020304" pitchFamily="18" charset="0"/>
              </a:rPr>
              <a:t>UIL Academic Advanced Honors 1</a:t>
            </a:r>
            <a:r>
              <a:rPr lang="en-US" sz="1400" dirty="0" smtClean="0">
                <a:cs typeface="Times New Roman" panose="02020603050405020304" pitchFamily="18" charset="0"/>
              </a:rPr>
              <a:t>(take this class to be involved in UIL academics)</a:t>
            </a:r>
          </a:p>
          <a:p>
            <a:r>
              <a:rPr lang="en-US" sz="23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1 course must be unweighted</a:t>
            </a:r>
            <a:endParaRPr lang="en-US" sz="23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33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900" y="594358"/>
            <a:ext cx="2400300" cy="3444242"/>
          </a:xfrm>
        </p:spPr>
        <p:txBody>
          <a:bodyPr>
            <a:normAutofit/>
          </a:bodyPr>
          <a:lstStyle/>
          <a:p>
            <a:r>
              <a:rPr lang="en-US" dirty="0" smtClean="0"/>
              <a:t>Salado Academic Planning Guide is on the High School website.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866900" y="4164562"/>
            <a:ext cx="2400300" cy="2495205"/>
          </a:xfrm>
        </p:spPr>
        <p:txBody>
          <a:bodyPr/>
          <a:lstStyle/>
          <a:p>
            <a:r>
              <a:rPr lang="en-US" dirty="0"/>
              <a:t>https://shs.saladoisd.org/532623_3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564" y="268007"/>
            <a:ext cx="4617653" cy="639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58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7665"/>
            <a:ext cx="1219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 smtClean="0">
                <a:solidFill>
                  <a:srgbClr val="FF0000"/>
                </a:solidFill>
              </a:rPr>
              <a:t>GPA</a:t>
            </a:r>
            <a:endParaRPr lang="en-US" sz="8000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177" y="1296972"/>
            <a:ext cx="9459645" cy="515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89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36073" y="501959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0" cap="all" spc="10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Course</a:t>
            </a:r>
            <a:br>
              <a:rPr kumimoji="0" lang="en-US" sz="5000" b="0" i="0" u="none" strike="noStrike" kern="0" cap="all" spc="10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</a:br>
            <a:r>
              <a:rPr kumimoji="0" lang="en-US" sz="5000" b="0" i="0" u="none" strike="noStrike" kern="0" cap="all" spc="10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weight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163" y="5331125"/>
            <a:ext cx="4019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*located on page 4 in the course guide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7825" y="1"/>
            <a:ext cx="53216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790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7665"/>
            <a:ext cx="12192000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 smtClean="0">
                <a:solidFill>
                  <a:srgbClr val="FF0000"/>
                </a:solidFill>
              </a:rPr>
              <a:t>College Credit Options</a:t>
            </a:r>
          </a:p>
          <a:p>
            <a:pPr algn="ctr"/>
            <a:endParaRPr lang="en-US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750138" y="1531707"/>
            <a:ext cx="105537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/>
              <a:t>Dual Credit on SHS Campus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/>
              <a:t>Texas Bioscience Institute (TBI) through Temple College (Alg. 1, Geom., </a:t>
            </a:r>
            <a:r>
              <a:rPr lang="en-US" sz="4000" dirty="0" err="1" smtClean="0"/>
              <a:t>Alg</a:t>
            </a:r>
            <a:r>
              <a:rPr lang="en-US" sz="4000" dirty="0" smtClean="0"/>
              <a:t> II)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/>
              <a:t>Dual Enrollment with UT On-Ramps on SHS Campus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31925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Dual Credit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6571" y="2015412"/>
            <a:ext cx="117565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Fall of Sophomore year, students will take the TSI (Texas Success Initiative) test in ELAR (Reading &amp; Writing).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Must make a TSI score of 945 (or higher) with an Essay score of 5-8 in order to be dual credit ready.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Dual credit is taught through Temple College through a professor on the SHS campus.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Junior year: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Fall: English 1301 &amp; US History 1302 (US History EOC STAAR given in December) 6 college credits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Spring: English 1302 &amp; US History 1301; 6 college credits=12 total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Senior year: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Fall: English 2322 &amp; Gov’t 2305; 6 college credits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Spring: English 2323 &amp; Econ 2301; 6 college credits=12 total (potential 24 total college credits)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More information to follow Spring of student’s sophomore year.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Please refer to the academic planning guide for more information.</a:t>
            </a:r>
          </a:p>
        </p:txBody>
      </p:sp>
    </p:spTree>
    <p:extLst>
      <p:ext uri="{BB962C8B-B14F-4D97-AF65-F5344CB8AC3E}">
        <p14:creationId xmlns:p14="http://schemas.microsoft.com/office/powerpoint/2010/main" val="201289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Texas bioscience institute (</a:t>
            </a:r>
            <a:r>
              <a:rPr lang="en-US" dirty="0" err="1" smtClean="0">
                <a:solidFill>
                  <a:srgbClr val="FF0000"/>
                </a:solidFill>
              </a:rPr>
              <a:t>tbi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Fall of Sophomore year, students will take the TSI (Texas Success Initiative) test in ELAR (Reading &amp; Writing</a:t>
            </a:r>
            <a:r>
              <a:rPr lang="en-US" dirty="0" smtClean="0"/>
              <a:t>) and Math.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Must </a:t>
            </a:r>
            <a:r>
              <a:rPr lang="en-US" dirty="0"/>
              <a:t>make a TSI score of 945 (or higher) with an Essay score of </a:t>
            </a:r>
            <a:r>
              <a:rPr lang="en-US" dirty="0" smtClean="0"/>
              <a:t>5-8 and a Math score of 950 </a:t>
            </a:r>
            <a:r>
              <a:rPr lang="en-US" dirty="0"/>
              <a:t>in order to be dual credit ready.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TBI is a half day program on the Temple College campus.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Students take English, US History, Math, Science and earn an Associates Degree.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Geared towards those interested in STEM fields.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Must have already taken Algebra I, Geometry &amp; Algebra II.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Please refer to the academic planning guide for more information.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168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Dual Enrollment/</a:t>
            </a:r>
            <a:r>
              <a:rPr lang="en-US" dirty="0" err="1" smtClean="0">
                <a:solidFill>
                  <a:srgbClr val="FF0000"/>
                </a:solidFill>
              </a:rPr>
              <a:t>ut</a:t>
            </a:r>
            <a:r>
              <a:rPr lang="en-US" dirty="0" smtClean="0">
                <a:solidFill>
                  <a:srgbClr val="FF0000"/>
                </a:solidFill>
              </a:rPr>
              <a:t> on-ramps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SHS offers On-Ramps courses through The University of Texas.</a:t>
            </a:r>
          </a:p>
          <a:p>
            <a:r>
              <a:rPr lang="en-US" dirty="0" smtClean="0"/>
              <a:t>On-Ramps Algebra II (high school Algebra II &amp; Math 1314—3 college credits)</a:t>
            </a:r>
          </a:p>
          <a:p>
            <a:r>
              <a:rPr lang="en-US" dirty="0" smtClean="0"/>
              <a:t>On-Ramps Chemistry (high school Scientific Research &amp; Design, CHEM 1411 &amp; Lab—4 college credits)</a:t>
            </a:r>
            <a:endParaRPr lang="en-US" dirty="0"/>
          </a:p>
          <a:p>
            <a:r>
              <a:rPr lang="en-US" dirty="0" smtClean="0"/>
              <a:t>On-Ramps Biology (high school Scientific Research &amp; Design II, BIOL 1306 &amp; Lab—4 college credits)</a:t>
            </a:r>
          </a:p>
          <a:p>
            <a:r>
              <a:rPr lang="en-US" dirty="0" smtClean="0"/>
              <a:t>TSI is not required, but recommended </a:t>
            </a:r>
          </a:p>
          <a:p>
            <a:r>
              <a:rPr lang="en-US" dirty="0"/>
              <a:t>Please refer to the academic planning guide for more information.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349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665"/>
            <a:ext cx="1219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 smtClean="0">
                <a:solidFill>
                  <a:srgbClr val="FF0000"/>
                </a:solidFill>
              </a:rPr>
              <a:t>Administration</a:t>
            </a:r>
            <a:endParaRPr lang="en-US" sz="8000" dirty="0"/>
          </a:p>
        </p:txBody>
      </p:sp>
      <p:sp>
        <p:nvSpPr>
          <p:cNvPr id="5" name="TextBox 4"/>
          <p:cNvSpPr txBox="1"/>
          <p:nvPr/>
        </p:nvSpPr>
        <p:spPr>
          <a:xfrm>
            <a:off x="1562100" y="1791371"/>
            <a:ext cx="9067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Brandon Boyd– Principal</a:t>
            </a:r>
          </a:p>
          <a:p>
            <a:pPr algn="ctr"/>
            <a:r>
              <a:rPr lang="en-US" sz="2800" dirty="0" smtClean="0"/>
              <a:t>Rachel Lee – Assistant Principal</a:t>
            </a:r>
          </a:p>
          <a:p>
            <a:pPr algn="ctr"/>
            <a:r>
              <a:rPr lang="en-US" sz="2800" dirty="0" smtClean="0">
                <a:solidFill>
                  <a:srgbClr val="FF3399"/>
                </a:solidFill>
              </a:rPr>
              <a:t>Linsey  Balmos– Counselor for last name A-L</a:t>
            </a:r>
          </a:p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Heather Bisson– Counselor for last name </a:t>
            </a:r>
            <a:r>
              <a:rPr lang="en-US" sz="2800" dirty="0">
                <a:solidFill>
                  <a:srgbClr val="0000FF"/>
                </a:solidFill>
              </a:rPr>
              <a:t>M</a:t>
            </a:r>
            <a:r>
              <a:rPr lang="en-US" sz="2800" dirty="0" smtClean="0">
                <a:solidFill>
                  <a:srgbClr val="0000FF"/>
                </a:solidFill>
              </a:rPr>
              <a:t>-Z</a:t>
            </a:r>
          </a:p>
          <a:p>
            <a:pPr algn="ctr"/>
            <a:r>
              <a:rPr lang="en-US" sz="2800" dirty="0" smtClean="0"/>
              <a:t>Tammy Turnbo – Counseling Assistant</a:t>
            </a:r>
          </a:p>
          <a:p>
            <a:pPr algn="ctr"/>
            <a:r>
              <a:rPr lang="en-US" sz="2800" dirty="0" smtClean="0"/>
              <a:t>Renee’ Oas– </a:t>
            </a:r>
            <a:r>
              <a:rPr lang="en-US" sz="2800" dirty="0"/>
              <a:t>Secondary PEIMS </a:t>
            </a:r>
            <a:r>
              <a:rPr lang="en-US" sz="2800" dirty="0" smtClean="0"/>
              <a:t>Specialist</a:t>
            </a:r>
          </a:p>
          <a:p>
            <a:pPr algn="ctr"/>
            <a:r>
              <a:rPr lang="en-US" sz="2800" dirty="0" smtClean="0"/>
              <a:t>Maria Cebreco– Registrar/Attendance</a:t>
            </a:r>
          </a:p>
          <a:p>
            <a:pPr algn="ctr"/>
            <a:r>
              <a:rPr lang="en-US" sz="2800" dirty="0" smtClean="0"/>
              <a:t>Cyndi Danek– Secretary</a:t>
            </a:r>
          </a:p>
          <a:p>
            <a:pPr algn="ctr"/>
            <a:r>
              <a:rPr lang="en-US" sz="2800" dirty="0" smtClean="0"/>
              <a:t>Paul Baird – Athletic Director</a:t>
            </a:r>
          </a:p>
          <a:p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2398143" y="2700068"/>
            <a:ext cx="7401465" cy="888521"/>
          </a:xfrm>
          <a:prstGeom prst="rect">
            <a:avLst/>
          </a:prstGeom>
          <a:noFill/>
          <a:ln w="57150"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03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7665"/>
            <a:ext cx="1219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 smtClean="0">
                <a:solidFill>
                  <a:srgbClr val="FF0000"/>
                </a:solidFill>
              </a:rPr>
              <a:t>Advanced Placement</a:t>
            </a:r>
            <a:endParaRPr lang="en-US" sz="8000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1381104"/>
            <a:ext cx="11582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What is AP? </a:t>
            </a:r>
          </a:p>
          <a:p>
            <a:r>
              <a:rPr lang="en-US" dirty="0"/>
              <a:t>The advanced placement (AP) Program of the College Board enables students to complete college-level </a:t>
            </a:r>
          </a:p>
          <a:p>
            <a:r>
              <a:rPr lang="en-US" dirty="0"/>
              <a:t>studies at Salado High School. </a:t>
            </a:r>
            <a:r>
              <a:rPr lang="en-US" dirty="0" smtClean="0"/>
              <a:t>The </a:t>
            </a:r>
            <a:r>
              <a:rPr lang="en-US" dirty="0"/>
              <a:t>primary goals of the AP Program are to enrich the secondary school experience of students ready to apply themselves to college-level courses and to provide the means by which colleges may grant credit or placement, or both, to students with satisfactory AP test scores. </a:t>
            </a:r>
            <a:endParaRPr lang="en-US" dirty="0" smtClean="0"/>
          </a:p>
          <a:p>
            <a:endParaRPr lang="en-US" dirty="0"/>
          </a:p>
          <a:p>
            <a:r>
              <a:rPr lang="en-US" b="1" dirty="0"/>
              <a:t>Benefits of AP </a:t>
            </a:r>
          </a:p>
          <a:p>
            <a:r>
              <a:rPr lang="en-US" dirty="0"/>
              <a:t>The benefits of the AP Program extend beyond students receiving college credit, placement, or both for </a:t>
            </a:r>
          </a:p>
          <a:p>
            <a:r>
              <a:rPr lang="en-US" dirty="0"/>
              <a:t>exam performance. </a:t>
            </a:r>
            <a:r>
              <a:rPr lang="en-US" dirty="0" smtClean="0"/>
              <a:t>AP </a:t>
            </a:r>
            <a:r>
              <a:rPr lang="en-US" dirty="0"/>
              <a:t>courses teach them how to manage their time while they learn how to deal </a:t>
            </a:r>
          </a:p>
          <a:p>
            <a:r>
              <a:rPr lang="en-US" dirty="0"/>
              <a:t>with college-level work. </a:t>
            </a:r>
            <a:endParaRPr lang="en-US" dirty="0" smtClean="0"/>
          </a:p>
          <a:p>
            <a:endParaRPr lang="en-US" dirty="0"/>
          </a:p>
          <a:p>
            <a:r>
              <a:rPr lang="en-US" b="1" dirty="0"/>
              <a:t>Enrolling in AP Classes </a:t>
            </a:r>
          </a:p>
          <a:p>
            <a:r>
              <a:rPr lang="en-US" dirty="0"/>
              <a:t>Students entering high school need to plan with their counselor to insure that all prerequisite courses are </a:t>
            </a:r>
          </a:p>
          <a:p>
            <a:r>
              <a:rPr lang="en-US" dirty="0"/>
              <a:t>scheduled early enough to allow them to take the AP course(s) of their choice at the senior high </a:t>
            </a:r>
            <a:r>
              <a:rPr lang="en-US" dirty="0" smtClean="0"/>
              <a:t>level. </a:t>
            </a:r>
            <a:r>
              <a:rPr lang="en-US" dirty="0"/>
              <a:t>Students pay an AP Examination fee per test in early spring. </a:t>
            </a:r>
          </a:p>
        </p:txBody>
      </p:sp>
    </p:spTree>
    <p:extLst>
      <p:ext uri="{BB962C8B-B14F-4D97-AF65-F5344CB8AC3E}">
        <p14:creationId xmlns:p14="http://schemas.microsoft.com/office/powerpoint/2010/main" val="67184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00278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Credit By Exam and Supplemental Courses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604837" y="1642536"/>
            <a:ext cx="109823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Texas Tech ISD – Credit By Exam and Supplemental Courses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Must be approved by SHS Counselor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Paid for by the parent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Supplemental Course: $250 a class plus books and fees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Credit by Exam: $70 per semester exam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Not included in GPA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3 credit maximum for supplemental courses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No EOC tested courses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Studying/Review is the student’s responsibility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Passing Grades: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Supplemental Course: 70 or above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CBE: 80 or above</a:t>
            </a:r>
          </a:p>
        </p:txBody>
      </p:sp>
    </p:spTree>
    <p:extLst>
      <p:ext uri="{BB962C8B-B14F-4D97-AF65-F5344CB8AC3E}">
        <p14:creationId xmlns:p14="http://schemas.microsoft.com/office/powerpoint/2010/main" val="324068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62440"/>
            <a:ext cx="1219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 smtClean="0">
                <a:solidFill>
                  <a:srgbClr val="FF0000"/>
                </a:solidFill>
              </a:rPr>
              <a:t>Schedule Information</a:t>
            </a:r>
            <a:endParaRPr lang="en-US" sz="8000" dirty="0"/>
          </a:p>
        </p:txBody>
      </p:sp>
      <p:sp>
        <p:nvSpPr>
          <p:cNvPr id="4" name="TextBox 3"/>
          <p:cNvSpPr txBox="1"/>
          <p:nvPr/>
        </p:nvSpPr>
        <p:spPr>
          <a:xfrm>
            <a:off x="361950" y="1819254"/>
            <a:ext cx="11582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Students served through 504 will be contacted by the serving counselor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Students served through Special Education will have transition meetings prior to high school</a:t>
            </a:r>
          </a:p>
          <a:p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Schedule changes can be made through the second week of the school year</a:t>
            </a:r>
          </a:p>
          <a:p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Students enrolled in Honors courses can move to on level courses within the first 6 weeks of each semester</a:t>
            </a:r>
          </a:p>
        </p:txBody>
      </p:sp>
    </p:spTree>
    <p:extLst>
      <p:ext uri="{BB962C8B-B14F-4D97-AF65-F5344CB8AC3E}">
        <p14:creationId xmlns:p14="http://schemas.microsoft.com/office/powerpoint/2010/main" val="49288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62440"/>
            <a:ext cx="1219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 smtClean="0">
                <a:solidFill>
                  <a:srgbClr val="FF0000"/>
                </a:solidFill>
              </a:rPr>
              <a:t>UIL Eligibility</a:t>
            </a:r>
            <a:endParaRPr lang="en-US" sz="8000" dirty="0"/>
          </a:p>
        </p:txBody>
      </p:sp>
      <p:sp>
        <p:nvSpPr>
          <p:cNvPr id="4" name="TextBox 3"/>
          <p:cNvSpPr txBox="1"/>
          <p:nvPr/>
        </p:nvSpPr>
        <p:spPr>
          <a:xfrm>
            <a:off x="361950" y="1819254"/>
            <a:ext cx="11582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Grade Checks for Gain/Lose:</a:t>
            </a:r>
          </a:p>
          <a:p>
            <a:pPr lvl="1"/>
            <a:r>
              <a:rPr lang="en-US" sz="3200" dirty="0" smtClean="0"/>
              <a:t>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6 weeks</a:t>
            </a:r>
          </a:p>
          <a:p>
            <a:pPr lvl="1"/>
            <a:r>
              <a:rPr lang="en-US" sz="3200" dirty="0" smtClean="0"/>
              <a:t>End of each 9 week grading period</a:t>
            </a:r>
          </a:p>
          <a:p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Grade Checks for Gain Only:</a:t>
            </a:r>
          </a:p>
          <a:p>
            <a:pPr lvl="1"/>
            <a:r>
              <a:rPr lang="en-US" sz="3200" dirty="0" smtClean="0"/>
              <a:t>Every 3 weeks</a:t>
            </a:r>
          </a:p>
          <a:p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Must pass ALL classes at a grade check to be eligible</a:t>
            </a:r>
          </a:p>
        </p:txBody>
      </p:sp>
    </p:spTree>
    <p:extLst>
      <p:ext uri="{BB962C8B-B14F-4D97-AF65-F5344CB8AC3E}">
        <p14:creationId xmlns:p14="http://schemas.microsoft.com/office/powerpoint/2010/main" val="107444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 smtClean="0">
                <a:solidFill>
                  <a:srgbClr val="FF0000"/>
                </a:solidFill>
              </a:rPr>
              <a:t>Nest 2022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332" y="1812423"/>
            <a:ext cx="1140412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/>
              <a:t>Saturday in August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/>
              <a:t>In the morning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/>
              <a:t>Welcome from Student Council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/>
              <a:t>Tour of the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/>
              <a:t>Information Sessions/Break-outs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/>
              <a:t>We feed you!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/>
              <a:t>Excellent way to meet new 9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graders &amp; maybe meet your teachers.</a:t>
            </a:r>
          </a:p>
        </p:txBody>
      </p:sp>
    </p:spTree>
    <p:extLst>
      <p:ext uri="{BB962C8B-B14F-4D97-AF65-F5344CB8AC3E}">
        <p14:creationId xmlns:p14="http://schemas.microsoft.com/office/powerpoint/2010/main" val="20918128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1"/>
            <a:ext cx="10058400" cy="507641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Please return your four year plan to the high school or the middle school by March 31</a:t>
            </a:r>
            <a:r>
              <a:rPr lang="en-US" baseline="30000" dirty="0" smtClean="0">
                <a:solidFill>
                  <a:srgbClr val="FF0000"/>
                </a:solidFill>
              </a:rPr>
              <a:t>st</a:t>
            </a:r>
            <a:r>
              <a:rPr lang="en-US" dirty="0" smtClean="0">
                <a:solidFill>
                  <a:srgbClr val="FF0000"/>
                </a:solidFill>
              </a:rPr>
              <a:t>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2663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535F1-6B9D-4719-B919-88F77FC43FD7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119184" y="1089456"/>
            <a:ext cx="75438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smtClean="0">
                <a:solidFill>
                  <a:srgbClr val="FF0000"/>
                </a:solidFill>
                <a:latin typeface="+mn-lt"/>
              </a:rPr>
              <a:t>QUESTIONS</a:t>
            </a:r>
            <a:endParaRPr lang="en-US" sz="9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34845" y="2410307"/>
            <a:ext cx="75438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>
                <a:latin typeface="+mn-lt"/>
              </a:rPr>
              <a:t>Linsey Balmos-</a:t>
            </a:r>
            <a:r>
              <a:rPr lang="en-US" sz="3600" dirty="0">
                <a:solidFill>
                  <a:srgbClr val="FF3399"/>
                </a:solidFill>
              </a:rPr>
              <a:t>Counselor for last name </a:t>
            </a:r>
            <a:r>
              <a:rPr lang="en-US" sz="3600" dirty="0" smtClean="0">
                <a:solidFill>
                  <a:srgbClr val="FF3399"/>
                </a:solidFill>
              </a:rPr>
              <a:t>A-L</a:t>
            </a:r>
            <a:endParaRPr lang="en-US" sz="3600" dirty="0" smtClean="0">
              <a:latin typeface="+mn-lt"/>
            </a:endParaRPr>
          </a:p>
          <a:p>
            <a:pPr algn="ctr"/>
            <a:r>
              <a:rPr lang="en-US" sz="3600" dirty="0">
                <a:latin typeface="+mn-lt"/>
                <a:hlinkClick r:id="rId2"/>
              </a:rPr>
              <a:t>l</a:t>
            </a:r>
            <a:r>
              <a:rPr lang="en-US" sz="3600" dirty="0" smtClean="0">
                <a:latin typeface="+mn-lt"/>
                <a:hlinkClick r:id="rId2"/>
              </a:rPr>
              <a:t>insey.balmos@saladoisd.org</a:t>
            </a:r>
            <a:endParaRPr lang="en-US" sz="3600" dirty="0" smtClean="0">
              <a:latin typeface="+mn-lt"/>
            </a:endParaRPr>
          </a:p>
          <a:p>
            <a:pPr algn="ctr"/>
            <a:r>
              <a:rPr lang="en-US" sz="3600" dirty="0" smtClean="0">
                <a:latin typeface="+mn-lt"/>
              </a:rPr>
              <a:t>254-947-6973</a:t>
            </a:r>
          </a:p>
          <a:p>
            <a:pPr algn="ctr"/>
            <a:endParaRPr lang="en-US" sz="3600" dirty="0">
              <a:latin typeface="+mn-lt"/>
            </a:endParaRPr>
          </a:p>
          <a:p>
            <a:pPr algn="ctr"/>
            <a:r>
              <a:rPr lang="en-US" sz="3600" dirty="0" smtClean="0">
                <a:latin typeface="+mn-lt"/>
              </a:rPr>
              <a:t>Heather Bisson-</a:t>
            </a:r>
            <a:r>
              <a:rPr lang="en-US" sz="3600" dirty="0">
                <a:solidFill>
                  <a:srgbClr val="0000FF"/>
                </a:solidFill>
              </a:rPr>
              <a:t>Counselor for last name </a:t>
            </a:r>
            <a:r>
              <a:rPr lang="en-US" sz="3600" dirty="0" smtClean="0">
                <a:solidFill>
                  <a:srgbClr val="0000FF"/>
                </a:solidFill>
              </a:rPr>
              <a:t>M-Z</a:t>
            </a:r>
            <a:endParaRPr lang="en-US" sz="3600" dirty="0" smtClean="0">
              <a:latin typeface="+mn-lt"/>
            </a:endParaRPr>
          </a:p>
          <a:p>
            <a:pPr algn="ctr"/>
            <a:r>
              <a:rPr lang="en-US" sz="3600" dirty="0" smtClean="0">
                <a:latin typeface="+mn-lt"/>
                <a:hlinkClick r:id="rId3"/>
              </a:rPr>
              <a:t>heather.bisson@saladoisd.org</a:t>
            </a:r>
            <a:endParaRPr lang="en-US" sz="3600" dirty="0" smtClean="0">
              <a:latin typeface="+mn-lt"/>
            </a:endParaRPr>
          </a:p>
          <a:p>
            <a:pPr algn="ctr"/>
            <a:r>
              <a:rPr lang="en-US" sz="3600" dirty="0" smtClean="0">
                <a:latin typeface="+mn-lt"/>
              </a:rPr>
              <a:t>254-947-6963</a:t>
            </a:r>
          </a:p>
        </p:txBody>
      </p:sp>
    </p:spTree>
    <p:extLst>
      <p:ext uri="{BB962C8B-B14F-4D97-AF65-F5344CB8AC3E}">
        <p14:creationId xmlns:p14="http://schemas.microsoft.com/office/powerpoint/2010/main" val="86748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665" y="-49427"/>
            <a:ext cx="1219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Graduation Requirements</a:t>
            </a:r>
            <a:endParaRPr lang="en-US" sz="8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049790"/>
              </p:ext>
            </p:extLst>
          </p:nvPr>
        </p:nvGraphicFramePr>
        <p:xfrm>
          <a:off x="436606" y="1143616"/>
          <a:ext cx="11318788" cy="5399868"/>
        </p:xfrm>
        <a:graphic>
          <a:graphicData uri="http://schemas.openxmlformats.org/drawingml/2006/table">
            <a:tbl>
              <a:tblPr firstRow="1" firstCol="1" bandRow="1"/>
              <a:tblGrid>
                <a:gridCol w="4588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30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245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Distinguished Level </a:t>
                      </a:r>
                      <a:r>
                        <a:rPr lang="en-US" sz="2000" b="1" kern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of </a:t>
                      </a:r>
                      <a:r>
                        <a:rPr lang="en-US" sz="2000" b="1" kern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Achievement**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 Credits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192" marR="32192" marT="32192" marB="32192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192" marR="32192" marT="32192" marB="32192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1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English — 4 </a:t>
                      </a:r>
                      <a:r>
                        <a:rPr lang="en-US" sz="1800" b="1" kern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credits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192" marR="32192" marT="32192" marB="32192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English 1, 2, 3, 4 </a:t>
                      </a:r>
                      <a:endParaRPr lang="en-US" sz="18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192" marR="32192" marT="32192" marB="32192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69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Math — 4 </a:t>
                      </a:r>
                      <a:r>
                        <a:rPr lang="en-US" sz="1800" b="1" kern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credits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192" marR="32192" marT="32192" marB="32192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Algebra I, Geometry, </a:t>
                      </a:r>
                      <a:r>
                        <a:rPr lang="en-US" sz="1800" b="0" kern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Algebra II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Additional Math credit</a:t>
                      </a:r>
                      <a:endParaRPr lang="en-US" sz="18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192" marR="32192" marT="32192" marB="32192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69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Science — 4 </a:t>
                      </a:r>
                      <a:r>
                        <a:rPr lang="en-US" sz="1800" b="1" kern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credits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192" marR="32192" marT="32192" marB="32192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Biology</a:t>
                      </a:r>
                      <a:endParaRPr lang="en-US" sz="18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Three additional Science credits</a:t>
                      </a:r>
                      <a:endParaRPr lang="en-US" sz="18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192" marR="32192" marT="32192" marB="32192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5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Social Studies — </a:t>
                      </a:r>
                      <a:r>
                        <a:rPr lang="en-US" sz="1800" b="1" kern="14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4 </a:t>
                      </a:r>
                      <a:r>
                        <a:rPr lang="en-US" sz="1800" b="1" kern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credits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192" marR="32192" marT="32192" marB="32192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World</a:t>
                      </a:r>
                      <a:r>
                        <a:rPr lang="en-US" sz="1800" kern="14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kern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Geography,</a:t>
                      </a:r>
                      <a:r>
                        <a:rPr lang="en-US" sz="1800" kern="14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World History,</a:t>
                      </a:r>
                      <a:r>
                        <a:rPr lang="en-US" sz="1800" kern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U.S. History</a:t>
                      </a:r>
                      <a:r>
                        <a:rPr lang="en-US" sz="1800" kern="140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Government</a:t>
                      </a:r>
                      <a:r>
                        <a:rPr lang="en-US" sz="1800" kern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800" kern="14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and Economics</a:t>
                      </a:r>
                      <a:endParaRPr lang="en-US" sz="18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192" marR="32192" marT="32192" marB="32192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709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Languages other than English — </a:t>
                      </a:r>
                      <a:r>
                        <a:rPr lang="en-US" sz="1800" b="1" kern="140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credits</a:t>
                      </a:r>
                      <a:endParaRPr lang="en-US" sz="1800" b="1" kern="14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192" marR="32192" marT="32192" marB="32192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192" marR="32192" marT="32192" marB="32192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709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Fine Arts — 1 credit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192" marR="32192" marT="32192" marB="32192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192" marR="32192" marT="32192" marB="32192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43281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Physical Education — 1 </a:t>
                      </a:r>
                      <a:r>
                        <a:rPr lang="en-US" sz="1800" b="1" kern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credit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Health</a:t>
                      </a:r>
                      <a:r>
                        <a:rPr lang="en-US" sz="1800" b="1" kern="14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en-US" sz="1800" b="1" kern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.5 credit/Speech</a:t>
                      </a:r>
                      <a:r>
                        <a:rPr lang="en-US" sz="1800" b="1" kern="14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– .5 credit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4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Technology Applications – 1 credit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192" marR="32192" marT="32192" marB="32192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192" marR="32192" marT="32192" marB="32192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0709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Electives — </a:t>
                      </a:r>
                      <a:r>
                        <a:rPr lang="en-US" sz="1800" b="1" kern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en-US" sz="1800" b="1" kern="14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kern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credits</a:t>
                      </a:r>
                      <a:r>
                        <a:rPr lang="en-US" sz="1800" b="1" kern="14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0" kern="14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(Specific to Endorsement)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192" marR="32192" marT="32192" marB="32192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192" marR="32192" marT="32192" marB="32192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291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010174"/>
              </p:ext>
            </p:extLst>
          </p:nvPr>
        </p:nvGraphicFramePr>
        <p:xfrm>
          <a:off x="3155505" y="1715955"/>
          <a:ext cx="5880989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80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2020">
                <a:tc>
                  <a:txBody>
                    <a:bodyPr/>
                    <a:lstStyle/>
                    <a:p>
                      <a:pPr algn="ctr"/>
                      <a:r>
                        <a:rPr lang="en-US" sz="4400" b="1" baseline="0" dirty="0" smtClean="0"/>
                        <a:t>STAAR EOC Exams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2020">
                <a:tc>
                  <a:txBody>
                    <a:bodyPr/>
                    <a:lstStyle/>
                    <a:p>
                      <a:pPr algn="ctr"/>
                      <a:r>
                        <a:rPr lang="en-US" sz="4400" baseline="0" dirty="0" smtClean="0"/>
                        <a:t>English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5795">
                <a:tc>
                  <a:txBody>
                    <a:bodyPr/>
                    <a:lstStyle/>
                    <a:p>
                      <a:pPr algn="ctr"/>
                      <a:r>
                        <a:rPr lang="en-US" sz="4400" baseline="0" dirty="0" smtClean="0"/>
                        <a:t>Algebra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5795">
                <a:tc>
                  <a:txBody>
                    <a:bodyPr/>
                    <a:lstStyle/>
                    <a:p>
                      <a:pPr algn="ctr"/>
                      <a:r>
                        <a:rPr lang="en-US" sz="4400" baseline="0" dirty="0" smtClean="0"/>
                        <a:t>Biology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898">
                <a:tc>
                  <a:txBody>
                    <a:bodyPr/>
                    <a:lstStyle/>
                    <a:p>
                      <a:pPr algn="ctr"/>
                      <a:r>
                        <a:rPr lang="en-US" sz="4400" baseline="0" dirty="0" smtClean="0"/>
                        <a:t>English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5795">
                <a:tc>
                  <a:txBody>
                    <a:bodyPr/>
                    <a:lstStyle/>
                    <a:p>
                      <a:pPr algn="ctr"/>
                      <a:r>
                        <a:rPr lang="en-US" sz="4400" baseline="0" dirty="0" smtClean="0"/>
                        <a:t>US History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57665"/>
            <a:ext cx="1219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Graduation Requirements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3878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254519"/>
              </p:ext>
            </p:extLst>
          </p:nvPr>
        </p:nvGraphicFramePr>
        <p:xfrm>
          <a:off x="2898394" y="1424248"/>
          <a:ext cx="6395212" cy="5425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95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17449">
                <a:tc>
                  <a:txBody>
                    <a:bodyPr/>
                    <a:lstStyle/>
                    <a:p>
                      <a:pPr marL="685800" indent="-6858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5000" dirty="0" smtClean="0"/>
                        <a:t>STEM</a:t>
                      </a:r>
                      <a:endParaRPr lang="en-US" sz="5000" baseline="0" dirty="0" smtClean="0"/>
                    </a:p>
                    <a:p>
                      <a:pPr marL="685800" indent="-6858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5000" dirty="0" smtClean="0"/>
                        <a:t>Business and Industry</a:t>
                      </a:r>
                      <a:endParaRPr lang="en-US" sz="5000" dirty="0"/>
                    </a:p>
                    <a:p>
                      <a:pPr marL="685800" indent="-6858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5000" dirty="0" smtClean="0"/>
                        <a:t>Public Service</a:t>
                      </a:r>
                      <a:endParaRPr lang="en-US" sz="5000" dirty="0"/>
                    </a:p>
                    <a:p>
                      <a:pPr marL="685800" indent="-6858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5000" dirty="0" smtClean="0"/>
                        <a:t>Arts and Humanities</a:t>
                      </a:r>
                      <a:endParaRPr lang="en-US" sz="5000" dirty="0"/>
                    </a:p>
                    <a:p>
                      <a:pPr marL="685800" indent="-6858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5000" dirty="0" smtClean="0"/>
                        <a:t>Multidisciplinary</a:t>
                      </a:r>
                      <a:endParaRPr lang="en-US" sz="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57665"/>
            <a:ext cx="1219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 smtClean="0">
                <a:solidFill>
                  <a:srgbClr val="FF0000"/>
                </a:solidFill>
              </a:rPr>
              <a:t>Endorsements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8779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What is an Endorsement?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An area of study while in high school (i.e., band, Spanish, Ag) </a:t>
            </a:r>
          </a:p>
          <a:p>
            <a:pPr lvl="1"/>
            <a:r>
              <a:rPr lang="en-US" dirty="0" smtClean="0"/>
              <a:t>An Endorsement is established when a pathway is chosen beginning of 9</a:t>
            </a:r>
            <a:r>
              <a:rPr lang="en-US" baseline="30000" dirty="0" smtClean="0"/>
              <a:t>th</a:t>
            </a:r>
            <a:r>
              <a:rPr lang="en-US" dirty="0" smtClean="0"/>
              <a:t> grade year</a:t>
            </a:r>
          </a:p>
          <a:p>
            <a:r>
              <a:rPr lang="en-US" dirty="0" smtClean="0"/>
              <a:t>Colleges DO NOT care which endorsement a student graduates with, just that they have ONE</a:t>
            </a:r>
          </a:p>
          <a:p>
            <a:pPr lvl="1"/>
            <a:r>
              <a:rPr lang="en-US" dirty="0"/>
              <a:t>It is advisable that students take relevant classes towards their college major or future career, but it is not a requirement for admissions.</a:t>
            </a:r>
          </a:p>
          <a:p>
            <a:r>
              <a:rPr lang="en-US" dirty="0" smtClean="0"/>
              <a:t>There is no endorsement that is “better”, or “higher”, or “more college preparatory”. The level of classes a student takes will determine how rigorous a transcript appears to a college during the admissions process, not their endorsement.</a:t>
            </a:r>
          </a:p>
          <a:p>
            <a:r>
              <a:rPr lang="en-US" dirty="0" smtClean="0"/>
              <a:t>To allow for the most opportunities after high school, our recommendations are:</a:t>
            </a:r>
          </a:p>
          <a:p>
            <a:pPr lvl="1"/>
            <a:r>
              <a:rPr lang="en-US" dirty="0" smtClean="0"/>
              <a:t>English 4 for the final English credit</a:t>
            </a:r>
          </a:p>
          <a:p>
            <a:pPr lvl="1"/>
            <a:r>
              <a:rPr lang="en-US" dirty="0" smtClean="0"/>
              <a:t>Chemistry AND Physics</a:t>
            </a:r>
          </a:p>
          <a:p>
            <a:pPr lvl="1"/>
            <a:r>
              <a:rPr lang="en-US" dirty="0" smtClean="0"/>
              <a:t>Math every year in high school, even if Algebra 1 in 8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</a:p>
          <a:p>
            <a:pPr lvl="1"/>
            <a:r>
              <a:rPr lang="en-US" dirty="0" smtClean="0"/>
              <a:t>Four Social Studies credits (already required by SHS)</a:t>
            </a:r>
            <a:endParaRPr lang="en-US" dirty="0"/>
          </a:p>
          <a:p>
            <a:endParaRPr lang="en-US" dirty="0" smtClean="0"/>
          </a:p>
          <a:p>
            <a:pPr lvl="1">
              <a:buFont typeface="Wingdings" panose="05000000000000000000" pitchFamily="2" charset="2"/>
              <a:buChar char="q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434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SHS course requirements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 addition to state mandated credits, SHS requires:</a:t>
            </a:r>
          </a:p>
          <a:p>
            <a:r>
              <a:rPr lang="en-US" dirty="0" smtClean="0"/>
              <a:t>Four Social Studies credits: World Geography, World History, US History &amp; Government/Economics</a:t>
            </a:r>
          </a:p>
          <a:p>
            <a:r>
              <a:rPr lang="en-US" dirty="0" smtClean="0"/>
              <a:t>Health--.5 credit</a:t>
            </a:r>
          </a:p>
          <a:p>
            <a:pPr lvl="1"/>
            <a:r>
              <a:rPr lang="en-US" dirty="0" smtClean="0"/>
              <a:t>Health</a:t>
            </a:r>
          </a:p>
          <a:p>
            <a:pPr lvl="1"/>
            <a:r>
              <a:rPr lang="en-US" dirty="0" smtClean="0"/>
              <a:t>Principles of Health Science (full year)</a:t>
            </a:r>
          </a:p>
          <a:p>
            <a:r>
              <a:rPr lang="en-US" dirty="0" smtClean="0"/>
              <a:t>Speech-.5 credit</a:t>
            </a:r>
          </a:p>
          <a:p>
            <a:pPr lvl="1"/>
            <a:r>
              <a:rPr lang="en-US" dirty="0" smtClean="0"/>
              <a:t>Professional Standards in Ag</a:t>
            </a:r>
          </a:p>
          <a:p>
            <a:pPr lvl="1"/>
            <a:r>
              <a:rPr lang="en-US" dirty="0" smtClean="0"/>
              <a:t>Professional Communications</a:t>
            </a:r>
          </a:p>
          <a:p>
            <a:pPr lvl="1"/>
            <a:r>
              <a:rPr lang="en-US" dirty="0" smtClean="0"/>
              <a:t>May be earned through Debate (full year)</a:t>
            </a:r>
          </a:p>
          <a:p>
            <a:r>
              <a:rPr lang="en-US" dirty="0" smtClean="0"/>
              <a:t>Technology Applications—1.0 credit</a:t>
            </a:r>
          </a:p>
          <a:p>
            <a:pPr lvl="1"/>
            <a:r>
              <a:rPr lang="en-US" dirty="0" smtClean="0"/>
              <a:t>Principles of Information Technology</a:t>
            </a:r>
          </a:p>
          <a:p>
            <a:pPr lvl="1"/>
            <a:r>
              <a:rPr lang="en-US" dirty="0" smtClean="0"/>
              <a:t>Computer Science (must have completed Algebra 1)</a:t>
            </a:r>
          </a:p>
        </p:txBody>
      </p:sp>
    </p:spTree>
    <p:extLst>
      <p:ext uri="{BB962C8B-B14F-4D97-AF65-F5344CB8AC3E}">
        <p14:creationId xmlns:p14="http://schemas.microsoft.com/office/powerpoint/2010/main" val="4049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480388" y="-619125"/>
            <a:ext cx="6858000" cy="80962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73412" y="121298"/>
            <a:ext cx="31350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Every student in TX is required to fill out a four year plan with their signature and a parent/guardian signature PIOR to starting high school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73412" y="2150820"/>
            <a:ext cx="29204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These four year plans are kept in the counselor’s office and handed back to students each year to make changes.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21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Four year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Four year plans are filled out at the end of 8</a:t>
            </a:r>
            <a:r>
              <a:rPr lang="en-US" baseline="30000" dirty="0" smtClean="0"/>
              <a:t>th</a:t>
            </a:r>
            <a:r>
              <a:rPr lang="en-US" dirty="0" smtClean="0"/>
              <a:t> grade year</a:t>
            </a:r>
          </a:p>
          <a:p>
            <a:r>
              <a:rPr lang="en-US" dirty="0" smtClean="0"/>
              <a:t>Students choose an endorsement at this time</a:t>
            </a:r>
          </a:p>
          <a:p>
            <a:r>
              <a:rPr lang="en-US" dirty="0" smtClean="0"/>
              <a:t>Endorsements can be changed AT ANY TIME. </a:t>
            </a:r>
            <a:endParaRPr lang="en-US" dirty="0"/>
          </a:p>
          <a:p>
            <a:r>
              <a:rPr lang="en-US" dirty="0" smtClean="0"/>
              <a:t>Parents are notified when a student changes their endorsement</a:t>
            </a:r>
          </a:p>
          <a:p>
            <a:r>
              <a:rPr lang="en-US" dirty="0" smtClean="0"/>
              <a:t>A parent and student signature are required on four year </a:t>
            </a:r>
            <a:r>
              <a:rPr lang="en-US" smtClean="0"/>
              <a:t>plans </a:t>
            </a:r>
          </a:p>
          <a:p>
            <a:r>
              <a:rPr lang="en-US" smtClean="0"/>
              <a:t>Not </a:t>
            </a:r>
            <a:r>
              <a:rPr lang="en-US" dirty="0" smtClean="0"/>
              <a:t>sure what endorsement to choose? Multidisciplinary</a:t>
            </a:r>
          </a:p>
          <a:p>
            <a:r>
              <a:rPr lang="en-US" dirty="0" smtClean="0"/>
              <a:t>PLEASE return your student’s 4 year plan to their counselor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89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1654</TotalTime>
  <Words>1508</Words>
  <Application>Microsoft Office PowerPoint</Application>
  <PresentationFormat>Widescreen</PresentationFormat>
  <Paragraphs>198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Rockwell</vt:lpstr>
      <vt:lpstr>Rockwell Condensed</vt:lpstr>
      <vt:lpstr>Times New Roman</vt:lpstr>
      <vt:lpstr>Tw Cen MT Condensed</vt:lpstr>
      <vt:lpstr>Wingdings</vt:lpstr>
      <vt:lpstr>Wood Type</vt:lpstr>
      <vt:lpstr>Welcome SHS Class of 2026</vt:lpstr>
      <vt:lpstr>PowerPoint Presentation</vt:lpstr>
      <vt:lpstr>PowerPoint Presentation</vt:lpstr>
      <vt:lpstr>PowerPoint Presentation</vt:lpstr>
      <vt:lpstr>PowerPoint Presentation</vt:lpstr>
      <vt:lpstr>What is an Endorsement?</vt:lpstr>
      <vt:lpstr>SHS course requirements</vt:lpstr>
      <vt:lpstr>PowerPoint Presentation</vt:lpstr>
      <vt:lpstr>Four year Plans</vt:lpstr>
      <vt:lpstr>FYI: Important  If your student does not return their four year plan, we will choose their classes for them!</vt:lpstr>
      <vt:lpstr>PowerPoint Presentation</vt:lpstr>
      <vt:lpstr>Selecting Courses for 9th grade</vt:lpstr>
      <vt:lpstr>Salado Academic Planning Guide is on the High School website.</vt:lpstr>
      <vt:lpstr>PowerPoint Presentation</vt:lpstr>
      <vt:lpstr>PowerPoint Presentation</vt:lpstr>
      <vt:lpstr>PowerPoint Presentation</vt:lpstr>
      <vt:lpstr>Dual Credit</vt:lpstr>
      <vt:lpstr>Texas bioscience institute (tbi)</vt:lpstr>
      <vt:lpstr>Dual Enrollment/ut on-ramps</vt:lpstr>
      <vt:lpstr>PowerPoint Presentation</vt:lpstr>
      <vt:lpstr>PowerPoint Presentation</vt:lpstr>
      <vt:lpstr>PowerPoint Presentation</vt:lpstr>
      <vt:lpstr>PowerPoint Presentation</vt:lpstr>
      <vt:lpstr>Nest 2022</vt:lpstr>
      <vt:lpstr>Please return your four year plan to the high school or the middle school by March 31st!</vt:lpstr>
      <vt:lpstr>PowerPoint Presentation</vt:lpstr>
    </vt:vector>
  </TitlesOfParts>
  <Company>Salado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Bisson</dc:creator>
  <cp:lastModifiedBy>Valarie McGuill</cp:lastModifiedBy>
  <cp:revision>154</cp:revision>
  <cp:lastPrinted>2019-02-21T20:29:21Z</cp:lastPrinted>
  <dcterms:created xsi:type="dcterms:W3CDTF">2019-01-11T17:38:18Z</dcterms:created>
  <dcterms:modified xsi:type="dcterms:W3CDTF">2022-08-09T13:22:56Z</dcterms:modified>
</cp:coreProperties>
</file>